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5" r:id="rId5"/>
    <p:sldId id="287" r:id="rId6"/>
    <p:sldId id="312" r:id="rId7"/>
    <p:sldId id="285" r:id="rId8"/>
    <p:sldId id="338" r:id="rId9"/>
    <p:sldId id="339" r:id="rId10"/>
    <p:sldId id="334" r:id="rId11"/>
    <p:sldId id="335" r:id="rId12"/>
    <p:sldId id="324" r:id="rId13"/>
    <p:sldId id="336" r:id="rId14"/>
    <p:sldId id="325" r:id="rId15"/>
    <p:sldId id="326" r:id="rId16"/>
    <p:sldId id="327" r:id="rId17"/>
    <p:sldId id="337" r:id="rId18"/>
    <p:sldId id="328" r:id="rId19"/>
    <p:sldId id="329" r:id="rId20"/>
    <p:sldId id="340" r:id="rId21"/>
    <p:sldId id="320" r:id="rId22"/>
  </p:sldIdLst>
  <p:sldSz cx="12192000" cy="6858000"/>
  <p:notesSz cx="7010400" cy="9296400"/>
  <p:custShowLst>
    <p:custShow name="Custom Show 1" id="0">
      <p:sldLst>
        <p:sld r:id="rId6"/>
        <p:sld r:id="rId8"/>
      </p:sldLst>
    </p:custShow>
    <p:custShow name="Custom Show 2 Passing" id="1">
      <p:sldLst>
        <p:sld r:id="rId6"/>
        <p:sld r:id="rId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78B17D-56AC-480F-A8D7-468376ED1C87}">
          <p14:sldIdLst>
            <p14:sldId id="295"/>
            <p14:sldId id="287"/>
            <p14:sldId id="312"/>
            <p14:sldId id="285"/>
            <p14:sldId id="338"/>
            <p14:sldId id="339"/>
            <p14:sldId id="334"/>
            <p14:sldId id="335"/>
            <p14:sldId id="324"/>
            <p14:sldId id="336"/>
            <p14:sldId id="325"/>
            <p14:sldId id="326"/>
            <p14:sldId id="327"/>
            <p14:sldId id="337"/>
            <p14:sldId id="328"/>
            <p14:sldId id="329"/>
            <p14:sldId id="340"/>
            <p14:sldId id="320"/>
          </p14:sldIdLst>
        </p14:section>
        <p14:section name="Untitled Section" id="{32477564-2B7C-4A89-BA7E-8CA9E769D61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038F22-C425-2EF1-22B7-25F986492277}" name="Conneally, Alison G (HEALTH)" initials="AC" userId="S::alison.conneally@health.ny.gov::fffbbf8e-46a8-4a7d-a745-0e9017135417" providerId="AD"/>
  <p188:author id="{7791E848-171E-CF06-DFB3-E06763EDB608}" name="Ferrara, Jennifer (HEALTH)" initials="FJ" userId="S::jennifer.ferrara@health.ny.gov::1220fd7d-4f9b-40ec-bffb-2f7b0c0671a9" providerId="AD"/>
  <p188:author id="{7A19E789-057E-F348-DAEB-02D13E740D33}" name="Nehama, Sophia (HEALTH)" initials="NS" userId="S::sophia.nehama2@health.ny.gov::747bce83-54f2-43b4-85d9-195205ff3f58" providerId="AD"/>
  <p188:author id="{81B407A0-C1CD-63FA-E714-3F1A7F42E8DB}" name="Josephine McElligott" initials="JM" userId="S::jmcelligott@childrenshealthhome.org::f8264900-cb9a-48a0-89e9-348f0af51012" providerId="AD"/>
  <p188:author id="{B7A5E3A9-A3EA-24EE-C305-EB6235FA2D28}" name="Poulin, Colette (HEALTH)" initials="CP" userId="S::colette.poulin@health.ny.gov::b6456639-3b30-4a1b-88d9-0dd3bd9eb146" providerId="AD"/>
  <p188:author id="{FB7DA6B4-7776-E808-BD2A-4E2FFCB5AE51}" name="Moore, Faith B (HEALTH)" initials="M(" userId="S::faith.moore@health.ny.gov::0c216bbd-0bf6-49f7-a8e2-ba8d34f889a2" providerId="AD"/>
  <p188:author id="{FE1127CA-4D70-AE78-A505-01AA9C5C0665}" name="Nicole Bryl" initials="NB" userId="S::nbryl@childrenshealthhome.org::713bb36b-4d7a-4524-9374-af10c12ab2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Loeffler" initials="DL" lastIdx="1" clrIdx="0">
    <p:extLst>
      <p:ext uri="{19B8F6BF-5375-455C-9EA6-DF929625EA0E}">
        <p15:presenceInfo xmlns:p15="http://schemas.microsoft.com/office/powerpoint/2012/main" userId="Dawn Loeff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BB2"/>
    <a:srgbClr val="A6C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5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ine McElligott" userId="f8264900-cb9a-48a0-89e9-348f0af51012" providerId="ADAL" clId="{6B023456-8B04-4039-AEE8-F254347FD7BC}"/>
    <pc:docChg chg="undo custSel modSld">
      <pc:chgData name="Josephine McElligott" userId="f8264900-cb9a-48a0-89e9-348f0af51012" providerId="ADAL" clId="{6B023456-8B04-4039-AEE8-F254347FD7BC}" dt="2025-03-25T16:07:08.585" v="1337" actId="20577"/>
      <pc:docMkLst>
        <pc:docMk/>
      </pc:docMkLst>
      <pc:sldChg chg="modSp mod">
        <pc:chgData name="Josephine McElligott" userId="f8264900-cb9a-48a0-89e9-348f0af51012" providerId="ADAL" clId="{6B023456-8B04-4039-AEE8-F254347FD7BC}" dt="2025-03-21T14:06:51.919" v="1333" actId="20577"/>
        <pc:sldMkLst>
          <pc:docMk/>
          <pc:sldMk cId="2754105727" sldId="287"/>
        </pc:sldMkLst>
        <pc:spChg chg="mod">
          <ac:chgData name="Josephine McElligott" userId="f8264900-cb9a-48a0-89e9-348f0af51012" providerId="ADAL" clId="{6B023456-8B04-4039-AEE8-F254347FD7BC}" dt="2025-03-21T14:06:51.919" v="1333" actId="20577"/>
          <ac:spMkLst>
            <pc:docMk/>
            <pc:sldMk cId="2754105727" sldId="287"/>
            <ac:spMk id="3" creationId="{543D93A4-4D2A-579D-F1AB-318B332354D7}"/>
          </ac:spMkLst>
        </pc:spChg>
      </pc:sldChg>
      <pc:sldChg chg="modSp mod modCm">
        <pc:chgData name="Josephine McElligott" userId="f8264900-cb9a-48a0-89e9-348f0af51012" providerId="ADAL" clId="{6B023456-8B04-4039-AEE8-F254347FD7BC}" dt="2025-03-21T14:05:23.379" v="1309" actId="20577"/>
        <pc:sldMkLst>
          <pc:docMk/>
          <pc:sldMk cId="1152019941" sldId="324"/>
        </pc:sldMkLst>
        <pc:spChg chg="mod">
          <ac:chgData name="Josephine McElligott" userId="f8264900-cb9a-48a0-89e9-348f0af51012" providerId="ADAL" clId="{6B023456-8B04-4039-AEE8-F254347FD7BC}" dt="2025-03-21T14:05:23.379" v="1309" actId="20577"/>
          <ac:spMkLst>
            <pc:docMk/>
            <pc:sldMk cId="1152019941" sldId="324"/>
            <ac:spMk id="5" creationId="{6C5C972F-68C7-35C2-4936-8E89D2549F7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4:04:18.193" v="1034" actId="20577"/>
              <pc2:cmMkLst xmlns:pc2="http://schemas.microsoft.com/office/powerpoint/2019/9/main/command">
                <pc:docMk/>
                <pc:sldMk cId="1152019941" sldId="324"/>
                <pc2:cmMk id="{5897FD28-3A26-4879-B1F9-B75EE1B7CE5A}"/>
              </pc2:cmMkLst>
            </pc226:cmChg>
          </p:ext>
        </pc:extLst>
      </pc:sldChg>
      <pc:sldChg chg="modSp mod modCm">
        <pc:chgData name="Josephine McElligott" userId="f8264900-cb9a-48a0-89e9-348f0af51012" providerId="ADAL" clId="{6B023456-8B04-4039-AEE8-F254347FD7BC}" dt="2025-03-21T14:06:15.354" v="1328" actId="20577"/>
        <pc:sldMkLst>
          <pc:docMk/>
          <pc:sldMk cId="3705925676" sldId="325"/>
        </pc:sldMkLst>
        <pc:spChg chg="mod">
          <ac:chgData name="Josephine McElligott" userId="f8264900-cb9a-48a0-89e9-348f0af51012" providerId="ADAL" clId="{6B023456-8B04-4039-AEE8-F254347FD7BC}" dt="2025-03-21T14:06:15.354" v="1328" actId="20577"/>
          <ac:spMkLst>
            <pc:docMk/>
            <pc:sldMk cId="3705925676" sldId="325"/>
            <ac:spMk id="5" creationId="{6C5C972F-68C7-35C2-4936-8E89D2549F7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4:06:15.354" v="1328" actId="20577"/>
              <pc2:cmMkLst xmlns:pc2="http://schemas.microsoft.com/office/powerpoint/2019/9/main/command">
                <pc:docMk/>
                <pc:sldMk cId="3705925676" sldId="325"/>
                <pc2:cmMk id="{03AB7338-34A6-40D2-AFDE-0298B6E7AE55}"/>
              </pc2:cmMkLst>
            </pc226:cmChg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4:06:15.354" v="1328" actId="20577"/>
              <pc2:cmMkLst xmlns:pc2="http://schemas.microsoft.com/office/powerpoint/2019/9/main/command">
                <pc:docMk/>
                <pc:sldMk cId="3705925676" sldId="325"/>
                <pc2:cmMk id="{C97437AA-AA0A-4037-92E3-50EB6DEFF61F}"/>
              </pc2:cmMkLst>
            </pc226:cmChg>
          </p:ext>
        </pc:extLst>
      </pc:sldChg>
      <pc:sldChg chg="modSp mod">
        <pc:chgData name="Josephine McElligott" userId="f8264900-cb9a-48a0-89e9-348f0af51012" providerId="ADAL" clId="{6B023456-8B04-4039-AEE8-F254347FD7BC}" dt="2025-03-21T14:07:26.555" v="1334" actId="20577"/>
        <pc:sldMkLst>
          <pc:docMk/>
          <pc:sldMk cId="2715965307" sldId="326"/>
        </pc:sldMkLst>
        <pc:spChg chg="mod">
          <ac:chgData name="Josephine McElligott" userId="f8264900-cb9a-48a0-89e9-348f0af51012" providerId="ADAL" clId="{6B023456-8B04-4039-AEE8-F254347FD7BC}" dt="2025-03-21T14:07:26.555" v="1334" actId="20577"/>
          <ac:spMkLst>
            <pc:docMk/>
            <pc:sldMk cId="2715965307" sldId="326"/>
            <ac:spMk id="5" creationId="{6C5C972F-68C7-35C2-4936-8E89D2549F71}"/>
          </ac:spMkLst>
        </pc:spChg>
      </pc:sldChg>
      <pc:sldChg chg="modSp mod modCm">
        <pc:chgData name="Josephine McElligott" userId="f8264900-cb9a-48a0-89e9-348f0af51012" providerId="ADAL" clId="{6B023456-8B04-4039-AEE8-F254347FD7BC}" dt="2025-03-21T13:58:50.304" v="498" actId="20577"/>
        <pc:sldMkLst>
          <pc:docMk/>
          <pc:sldMk cId="876459976" sldId="334"/>
        </pc:sldMkLst>
        <pc:spChg chg="mod">
          <ac:chgData name="Josephine McElligott" userId="f8264900-cb9a-48a0-89e9-348f0af51012" providerId="ADAL" clId="{6B023456-8B04-4039-AEE8-F254347FD7BC}" dt="2025-03-21T13:58:50.304" v="498" actId="20577"/>
          <ac:spMkLst>
            <pc:docMk/>
            <pc:sldMk cId="876459976" sldId="334"/>
            <ac:spMk id="5" creationId="{34D6707C-F5E8-964D-3250-8617A2EBC3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3:56:09.116" v="86" actId="20577"/>
              <pc2:cmMkLst xmlns:pc2="http://schemas.microsoft.com/office/powerpoint/2019/9/main/command">
                <pc:docMk/>
                <pc:sldMk cId="876459976" sldId="334"/>
                <pc2:cmMk id="{6C1CD086-3B18-4694-B851-B79B2BAE4E78}"/>
              </pc2:cmMkLst>
            </pc226:cmChg>
          </p:ext>
        </pc:extLst>
      </pc:sldChg>
      <pc:sldChg chg="modSp mod modCm">
        <pc:chgData name="Josephine McElligott" userId="f8264900-cb9a-48a0-89e9-348f0af51012" providerId="ADAL" clId="{6B023456-8B04-4039-AEE8-F254347FD7BC}" dt="2025-03-21T14:03:14.233" v="951" actId="113"/>
        <pc:sldMkLst>
          <pc:docMk/>
          <pc:sldMk cId="1571604849" sldId="335"/>
        </pc:sldMkLst>
        <pc:spChg chg="mod">
          <ac:chgData name="Josephine McElligott" userId="f8264900-cb9a-48a0-89e9-348f0af51012" providerId="ADAL" clId="{6B023456-8B04-4039-AEE8-F254347FD7BC}" dt="2025-03-21T14:03:14.233" v="951" actId="113"/>
          <ac:spMkLst>
            <pc:docMk/>
            <pc:sldMk cId="1571604849" sldId="335"/>
            <ac:spMk id="5" creationId="{912CA273-81F1-BABD-915C-06D620F2E7E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3:59:04.127" v="527" actId="20577"/>
              <pc2:cmMkLst xmlns:pc2="http://schemas.microsoft.com/office/powerpoint/2019/9/main/command">
                <pc:docMk/>
                <pc:sldMk cId="1571604849" sldId="335"/>
                <pc2:cmMk id="{47647A2B-55BD-45F3-9200-1B1648470E47}"/>
              </pc2:cmMkLst>
            </pc226:cmChg>
          </p:ext>
        </pc:extLst>
      </pc:sldChg>
      <pc:sldChg chg="modSp mod modCm">
        <pc:chgData name="Josephine McElligott" userId="f8264900-cb9a-48a0-89e9-348f0af51012" providerId="ADAL" clId="{6B023456-8B04-4039-AEE8-F254347FD7BC}" dt="2025-03-21T14:05:52.043" v="1319" actId="20577"/>
        <pc:sldMkLst>
          <pc:docMk/>
          <pc:sldMk cId="1930055960" sldId="336"/>
        </pc:sldMkLst>
        <pc:spChg chg="mod">
          <ac:chgData name="Josephine McElligott" userId="f8264900-cb9a-48a0-89e9-348f0af51012" providerId="ADAL" clId="{6B023456-8B04-4039-AEE8-F254347FD7BC}" dt="2025-03-21T14:05:52.043" v="1319" actId="20577"/>
          <ac:spMkLst>
            <pc:docMk/>
            <pc:sldMk cId="1930055960" sldId="336"/>
            <ac:spMk id="5" creationId="{92191A82-7BB3-588C-5320-D142BC6579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4:05:52.043" v="1319" actId="20577"/>
              <pc2:cmMkLst xmlns:pc2="http://schemas.microsoft.com/office/powerpoint/2019/9/main/command">
                <pc:docMk/>
                <pc:sldMk cId="1930055960" sldId="336"/>
                <pc2:cmMk id="{6117C70C-D98C-43CD-9E07-D02D056CB023}"/>
              </pc2:cmMkLst>
            </pc226:cmChg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4:05:52.043" v="1319" actId="20577"/>
              <pc2:cmMkLst xmlns:pc2="http://schemas.microsoft.com/office/powerpoint/2019/9/main/command">
                <pc:docMk/>
                <pc:sldMk cId="1930055960" sldId="336"/>
                <pc2:cmMk id="{52DA44D6-DE9F-4CDF-868E-2C1EDC93889F}"/>
              </pc2:cmMkLst>
            </pc226:cmChg>
          </p:ext>
        </pc:extLst>
      </pc:sldChg>
      <pc:sldChg chg="modSp mod modCm">
        <pc:chgData name="Josephine McElligott" userId="f8264900-cb9a-48a0-89e9-348f0af51012" providerId="ADAL" clId="{6B023456-8B04-4039-AEE8-F254347FD7BC}" dt="2025-03-21T13:55:56.279" v="64" actId="1076"/>
        <pc:sldMkLst>
          <pc:docMk/>
          <pc:sldMk cId="3256400853" sldId="339"/>
        </pc:sldMkLst>
        <pc:spChg chg="mod">
          <ac:chgData name="Josephine McElligott" userId="f8264900-cb9a-48a0-89e9-348f0af51012" providerId="ADAL" clId="{6B023456-8B04-4039-AEE8-F254347FD7BC}" dt="2025-03-21T13:55:56.279" v="64" actId="1076"/>
          <ac:spMkLst>
            <pc:docMk/>
            <pc:sldMk cId="3256400853" sldId="339"/>
            <ac:spMk id="5" creationId="{6092EB60-FA9C-F048-AA04-120F4022C11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3:55:20.991" v="56" actId="20577"/>
              <pc2:cmMkLst xmlns:pc2="http://schemas.microsoft.com/office/powerpoint/2019/9/main/command">
                <pc:docMk/>
                <pc:sldMk cId="3256400853" sldId="339"/>
                <pc2:cmMk id="{FB7F9413-BD03-4983-96B4-219F1B5E9B75}"/>
              </pc2:cmMkLst>
            </pc226:cmChg>
            <pc226:cmChg xmlns:pc226="http://schemas.microsoft.com/office/powerpoint/2022/06/main/command" chg="mod">
              <pc226:chgData name="Josephine McElligott" userId="f8264900-cb9a-48a0-89e9-348f0af51012" providerId="ADAL" clId="{6B023456-8B04-4039-AEE8-F254347FD7BC}" dt="2025-03-21T13:53:02.149" v="28" actId="20577"/>
              <pc2:cmMkLst xmlns:pc2="http://schemas.microsoft.com/office/powerpoint/2019/9/main/command">
                <pc:docMk/>
                <pc:sldMk cId="3256400853" sldId="339"/>
                <pc2:cmMk id="{5EB5DA50-321F-4EA5-BFF1-6B035239E07C}"/>
              </pc2:cmMkLst>
            </pc226:cmChg>
          </p:ext>
        </pc:extLst>
      </pc:sldChg>
      <pc:sldChg chg="modSp mod">
        <pc:chgData name="Josephine McElligott" userId="f8264900-cb9a-48a0-89e9-348f0af51012" providerId="ADAL" clId="{6B023456-8B04-4039-AEE8-F254347FD7BC}" dt="2025-03-25T16:07:08.585" v="1337" actId="20577"/>
        <pc:sldMkLst>
          <pc:docMk/>
          <pc:sldMk cId="657282238" sldId="340"/>
        </pc:sldMkLst>
        <pc:spChg chg="mod">
          <ac:chgData name="Josephine McElligott" userId="f8264900-cb9a-48a0-89e9-348f0af51012" providerId="ADAL" clId="{6B023456-8B04-4039-AEE8-F254347FD7BC}" dt="2025-03-25T16:07:08.585" v="1337" actId="20577"/>
          <ac:spMkLst>
            <pc:docMk/>
            <pc:sldMk cId="657282238" sldId="340"/>
            <ac:spMk id="5" creationId="{5450B679-BD52-A550-8999-7F6F17EF5E92}"/>
          </ac:spMkLst>
        </pc:spChg>
      </pc:sldChg>
    </pc:docChg>
  </pc:docChgLst>
  <pc:docChgLst>
    <pc:chgData name="Josephine McElligott" userId="f8264900-cb9a-48a0-89e9-348f0af51012" providerId="ADAL" clId="{E463485A-B18F-44AF-97DD-6E3768F51C11}"/>
    <pc:docChg chg="modSld">
      <pc:chgData name="Josephine McElligott" userId="f8264900-cb9a-48a0-89e9-348f0af51012" providerId="ADAL" clId="{E463485A-B18F-44AF-97DD-6E3768F51C11}" dt="2025-04-10T17:44:53.007" v="3" actId="20577"/>
      <pc:docMkLst>
        <pc:docMk/>
      </pc:docMkLst>
      <pc:sldChg chg="modSp mod">
        <pc:chgData name="Josephine McElligott" userId="f8264900-cb9a-48a0-89e9-348f0af51012" providerId="ADAL" clId="{E463485A-B18F-44AF-97DD-6E3768F51C11}" dt="2025-04-10T17:44:53.007" v="3" actId="20577"/>
        <pc:sldMkLst>
          <pc:docMk/>
          <pc:sldMk cId="2715965307" sldId="326"/>
        </pc:sldMkLst>
        <pc:spChg chg="mod">
          <ac:chgData name="Josephine McElligott" userId="f8264900-cb9a-48a0-89e9-348f0af51012" providerId="ADAL" clId="{E463485A-B18F-44AF-97DD-6E3768F51C11}" dt="2025-04-10T17:44:53.007" v="3" actId="20577"/>
          <ac:spMkLst>
            <pc:docMk/>
            <pc:sldMk cId="2715965307" sldId="326"/>
            <ac:spMk id="5" creationId="{6C5C972F-68C7-35C2-4936-8E89D2549F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6461-CABA-49AF-816A-AFAC7D7CE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32A49-3A92-4CD1-8A23-E85C98A46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D3C2A-B9E8-4718-8020-DD6FCFFC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FDFD-F905-47DA-97A8-FBBE0B12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0AE06-558E-41BD-915B-220F4542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EDDB-554C-438D-942F-E7640DE7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59EF5-912D-4628-A483-F486B78E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71362-A602-40B4-A00C-C505B117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F6AC-FA22-47B7-AF71-EE8A0307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FF7B5-EAF3-44E0-AC3B-FD88E89E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4166B-AC14-4C8A-8473-29D529227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197C1-812D-44D7-9214-F4E57CFE1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071E-D36E-4865-B4D7-DC9EF880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57DD1-33D5-4D16-A0BB-45CDD80A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0406D-9739-409B-AF64-DBA60362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740400" y="6356356"/>
            <a:ext cx="711200" cy="365125"/>
          </a:xfrm>
        </p:spPr>
        <p:txBody>
          <a:bodyPr/>
          <a:lstStyle/>
          <a:p>
            <a:fld id="{B190CEBF-A228-4FD0-8E5A-C5F10D243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677-9681-4EA3-834B-A4319A8A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BA281-CB0D-4893-902E-CDD3B0C2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B7E6D-0E34-4409-907D-2F4B506F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142E4-7A37-4C02-8F4A-426B94FA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1E5CF-9404-4A37-9155-E2316388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6CC-C19E-47BF-AA09-AC2D73AF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1239E-3930-4A99-AE10-F1EE3D8E4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22A4-A76D-4267-965E-77496482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9FB6-28B5-4A4C-8598-48B851CB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A54EA-DECA-44DA-A2E5-6A92F318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1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1342-44B9-46C3-BBC9-E947BFD1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1A1F-836A-4693-A82C-CC698CCED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2D5D0-4D0E-4820-BA9A-BDCA9B186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FFF44-35A8-433E-B0C8-AE89B38B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483C2-E172-40BF-AAAD-52CDEAFD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4797-243D-4D37-ABDA-05B1552C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B817-AE44-4059-A078-8804755C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EB0F6-0942-4B9C-8D96-1F75BA777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34385-CCE7-4009-89C8-E630CB84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2A1D1-9260-469C-BEE5-E1CE59E1B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39C29-E0F9-42D5-9E9E-FEA4FB756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A826C-4640-438B-911C-F0C8C7FFE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A916B-0C0E-4E16-B2B6-6C59C67B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66B05-80F7-4228-98ED-225D11E7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3571-ED42-4667-93DF-9FCA0CD9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0A34A-7B69-41A9-BFEB-6EE728CE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49CBB-F340-4DD2-B98C-539FF875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81EC8-535F-429D-BFE2-64BA64ED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66DC1-DBF3-44D7-BD19-664849B8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CEAF-4833-4EB6-A0BF-82B521AD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3C530-E823-4775-BF93-918EBB54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B73B-DE28-497D-A823-BB1C18EA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6C3-2F04-4050-9EDE-381674A7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84D0B-057D-44ED-9666-DA2BBFEB5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E3CD5-85C2-4E7B-B1FC-D3839E7B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F5457-2CBB-4E05-B6C2-C38F5251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8D583-091E-4A29-B3E1-FB419B0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0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7207-7914-47B4-A20B-3322B1AF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F3D5C-8BBE-435E-B295-C3A722BB0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2786C-1F63-4F1C-84A5-EF5AAEDF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4283-A589-48BD-BDA7-903820DC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0C869-19EF-48C7-B695-487944A3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6C807-F838-43E1-8E2B-E809B334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1ABE1-4230-4534-A107-4F2D424C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0AAD5-D009-4C93-A471-2C57D1701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C6D7A-5909-40A6-8AE3-0AD75562D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07F7-F22D-4658-81FE-83B6C845595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4E9D-07DC-4400-8147-A32422F32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45539-5EC6-4076-A0E6-C944BE417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386F-E857-4218-8CD1-3FEA7A70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fms@childrenshealthhome.org" TargetMode="External"/><Relationship Id="rId2" Type="http://schemas.openxmlformats.org/officeDocument/2006/relationships/hyperlink" Target="mailto:fms@childrenshealthome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406496-0699-439F-B82E-E147DA67E72D}"/>
              </a:ext>
            </a:extLst>
          </p:cNvPr>
          <p:cNvSpPr txBox="1">
            <a:spLocks/>
          </p:cNvSpPr>
          <p:nvPr/>
        </p:nvSpPr>
        <p:spPr>
          <a:xfrm>
            <a:off x="737119" y="365556"/>
            <a:ext cx="10877125" cy="306344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E7C302-6CE6-4807-81FD-37138F8907B9}"/>
              </a:ext>
            </a:extLst>
          </p:cNvPr>
          <p:cNvSpPr txBox="1">
            <a:spLocks/>
          </p:cNvSpPr>
          <p:nvPr/>
        </p:nvSpPr>
        <p:spPr>
          <a:xfrm>
            <a:off x="737119" y="4097739"/>
            <a:ext cx="10877125" cy="1610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E4B85-BA62-E0B4-BFBE-DE588E0E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66" y="1224779"/>
            <a:ext cx="1269750" cy="1336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DEFAC-8395-94D3-2F48-B784E341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65" y="5260710"/>
            <a:ext cx="9169179" cy="1597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F08428-0F1C-C8DF-E332-6A144CE83FA1}"/>
              </a:ext>
            </a:extLst>
          </p:cNvPr>
          <p:cNvSpPr txBox="1"/>
          <p:nvPr/>
        </p:nvSpPr>
        <p:spPr>
          <a:xfrm>
            <a:off x="3166321" y="1406129"/>
            <a:ext cx="790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56BB2"/>
                </a:solidFill>
                <a:latin typeface="Euphemia" panose="020B0503040102020104" pitchFamily="34" charset="0"/>
              </a:rPr>
              <a:t>CHHUNY </a:t>
            </a:r>
            <a:r>
              <a:rPr lang="en-US" sz="3200" b="1" u="sng" dirty="0">
                <a:solidFill>
                  <a:srgbClr val="456BB2"/>
                </a:solidFill>
                <a:latin typeface="Euphemia" panose="020B0503040102020104" pitchFamily="34" charset="0"/>
              </a:rPr>
              <a:t>F</a:t>
            </a:r>
            <a:r>
              <a:rPr lang="en-US" sz="3200" b="1" dirty="0">
                <a:solidFill>
                  <a:srgbClr val="456BB2"/>
                </a:solidFill>
                <a:latin typeface="Euphemia" panose="020B0503040102020104" pitchFamily="34" charset="0"/>
              </a:rPr>
              <a:t>inancial </a:t>
            </a:r>
            <a:r>
              <a:rPr lang="en-US" sz="3200" b="1" u="sng" dirty="0">
                <a:solidFill>
                  <a:srgbClr val="456BB2"/>
                </a:solidFill>
                <a:latin typeface="Euphemia" panose="020B0503040102020104" pitchFamily="34" charset="0"/>
              </a:rPr>
              <a:t>M</a:t>
            </a:r>
            <a:r>
              <a:rPr lang="en-US" sz="3200" b="1" dirty="0">
                <a:solidFill>
                  <a:srgbClr val="456BB2"/>
                </a:solidFill>
                <a:latin typeface="Euphemia" panose="020B0503040102020104" pitchFamily="34" charset="0"/>
              </a:rPr>
              <a:t>anagement </a:t>
            </a:r>
            <a:r>
              <a:rPr lang="en-US" sz="3200" b="1" u="sng" dirty="0">
                <a:solidFill>
                  <a:srgbClr val="456BB2"/>
                </a:solidFill>
                <a:latin typeface="Euphemia" panose="020B0503040102020104" pitchFamily="34" charset="0"/>
              </a:rPr>
              <a:t>S</a:t>
            </a:r>
            <a:r>
              <a:rPr lang="en-US" sz="3200" b="1" dirty="0">
                <a:solidFill>
                  <a:srgbClr val="456BB2"/>
                </a:solidFill>
                <a:latin typeface="Euphemia" panose="020B0503040102020104" pitchFamily="34" charset="0"/>
              </a:rPr>
              <a:t>ervices</a:t>
            </a:r>
            <a:endParaRPr lang="en-US" sz="600" dirty="0">
              <a:solidFill>
                <a:srgbClr val="456BB2"/>
              </a:solidFill>
              <a:latin typeface="Euphemia" panose="020B0503040102020104" pitchFamily="34" charset="0"/>
            </a:endParaRPr>
          </a:p>
          <a:p>
            <a:r>
              <a:rPr lang="en-US" sz="1600" i="1" dirty="0">
                <a:solidFill>
                  <a:srgbClr val="A6C3D3"/>
                </a:solidFill>
                <a:latin typeface="Euphemia" panose="020B0503040102020104" pitchFamily="34" charset="0"/>
              </a:rPr>
              <a:t>DOH Children’s Waiver Environmental Modifications, Vehicle Modifications </a:t>
            </a:r>
          </a:p>
          <a:p>
            <a:r>
              <a:rPr lang="en-US" sz="1600" i="1" dirty="0">
                <a:solidFill>
                  <a:srgbClr val="A6C3D3"/>
                </a:solidFill>
                <a:latin typeface="Euphemia" panose="020B0503040102020104" pitchFamily="34" charset="0"/>
              </a:rPr>
              <a:t>&amp; Adaptive Assistive Technology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DD49E8-05A6-F0B6-0BD5-8683A72FC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905" y="3086142"/>
            <a:ext cx="3876190" cy="8746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15B08C-8494-568A-B1D9-D1FF58503758}"/>
              </a:ext>
            </a:extLst>
          </p:cNvPr>
          <p:cNvSpPr txBox="1"/>
          <p:nvPr/>
        </p:nvSpPr>
        <p:spPr>
          <a:xfrm>
            <a:off x="2723032" y="4591971"/>
            <a:ext cx="6905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56BB2"/>
                </a:solidFill>
              </a:rPr>
              <a:t>https://www.childrenshealthhome.com/fms-waiver/</a:t>
            </a:r>
          </a:p>
        </p:txBody>
      </p:sp>
    </p:spTree>
    <p:extLst>
      <p:ext uri="{BB962C8B-B14F-4D97-AF65-F5344CB8AC3E}">
        <p14:creationId xmlns:p14="http://schemas.microsoft.com/office/powerpoint/2010/main" val="394689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B0CC9-F5C9-7490-2D9A-0C5A64023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A814BD-D99C-3949-F35B-1278A288D8C5}"/>
              </a:ext>
            </a:extLst>
          </p:cNvPr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81111D-CB4A-167D-3FBB-59B953A1F8F3}"/>
              </a:ext>
            </a:extLst>
          </p:cNvPr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18A6A9-70C8-8E9E-2616-A8F76EDC99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EB773-584B-E236-166C-481A3E0D03FD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91A82-7BB3-588C-5320-D142BC6579C1}"/>
              </a:ext>
            </a:extLst>
          </p:cNvPr>
          <p:cNvSpPr txBox="1"/>
          <p:nvPr/>
        </p:nvSpPr>
        <p:spPr>
          <a:xfrm>
            <a:off x="2168108" y="1301259"/>
            <a:ext cx="757612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There are no exceptions to bonding requirements.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a vendor is not willing to provide a bid bond, they cannot bid on the project.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a vendor is not approved to obtain a bid bond or a performance bond, they cannot bid on the project.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Vendors need to work with their insurance providers on the bonding process.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FMS can answer questions as needed but FMS and CMs/C-YES are not responsible for managing the vendor’s ability to be bonded. 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11477-571A-699D-8ECC-BC92DCEA3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8" y="5900070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BD2B0-EF66-1D7F-D9E6-A51FD239068D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972F-68C7-35C2-4936-8E89D2549F71}"/>
              </a:ext>
            </a:extLst>
          </p:cNvPr>
          <p:cNvSpPr txBox="1"/>
          <p:nvPr/>
        </p:nvSpPr>
        <p:spPr>
          <a:xfrm>
            <a:off x="2050875" y="1415977"/>
            <a:ext cx="7576127" cy="470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What is the CM’s/C-YES’s role as it relates to bonding?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bids in the SRP include bid bonds.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any vendor bidding on the project is aware that they will need to obtain a performance bond if they are the winning bidder.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rovide vendor with the FMS bonding guidance document when requesting a bid. </a:t>
            </a:r>
            <a:endParaRPr lang="en-US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Notify FMS of any concerns:</a:t>
            </a:r>
          </a:p>
          <a:p>
            <a:pPr marL="1714500" lvl="3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Ex) There is only one viable vendor in your region, and they cannot be bonded or will not agree to get bonded.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E8A12-CEF3-1CA4-A463-B047D7E9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9" y="6063756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BD2B0-EF66-1D7F-D9E6-A51FD239068D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972F-68C7-35C2-4936-8E89D2549F71}"/>
              </a:ext>
            </a:extLst>
          </p:cNvPr>
          <p:cNvSpPr txBox="1"/>
          <p:nvPr/>
        </p:nvSpPr>
        <p:spPr>
          <a:xfrm>
            <a:off x="2168108" y="1362976"/>
            <a:ext cx="757612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What is the Vendor’s role as it relates to bonding?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Work with their insurance provider to obtain bid and performance bonds.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Work through any issues/concerns for their individual company as it relates to bonding.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Vendors should not be asking the CM/C-YES or FMS to manage the bonding process for them.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Vendors may reach out to FMS to confirm certain elements:</a:t>
            </a:r>
          </a:p>
          <a:p>
            <a:pPr marL="1714500" lvl="3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Ex) How much the bond should cover.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0E2252-4860-CC81-CA7A-A795F4FD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9" y="6144522"/>
            <a:ext cx="2516168" cy="5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6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BD2B0-EF66-1D7F-D9E6-A51FD239068D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972F-68C7-35C2-4936-8E89D2549F71}"/>
              </a:ext>
            </a:extLst>
          </p:cNvPr>
          <p:cNvSpPr txBox="1"/>
          <p:nvPr/>
        </p:nvSpPr>
        <p:spPr>
          <a:xfrm>
            <a:off x="2168108" y="1348213"/>
            <a:ext cx="757612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What is FMS’s role as it relates to bonding?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When SRP is submitted, confirm that all bids include an accompanying bid bond.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When project is at the contracting phase, obtain proof of the performance bond to support the work that is pending.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Review the performance bond to confirm it covers the total cost of the project.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Follow up with a vendor if they do not fulfill the obligations of the project (bond protection).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A7ACE-68B2-59F2-EC88-C728556D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0" y="6027493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0115B-4CC1-16EC-2ED3-2746873B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C17115-3417-3D44-7ED8-8CA38E95B5DE}"/>
              </a:ext>
            </a:extLst>
          </p:cNvPr>
          <p:cNvSpPr txBox="1"/>
          <p:nvPr/>
        </p:nvSpPr>
        <p:spPr>
          <a:xfrm>
            <a:off x="2461189" y="2264637"/>
            <a:ext cx="679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456BB2"/>
                </a:solidFill>
              </a:rPr>
              <a:t>Bids</a:t>
            </a:r>
          </a:p>
        </p:txBody>
      </p:sp>
    </p:spTree>
    <p:extLst>
      <p:ext uri="{BB962C8B-B14F-4D97-AF65-F5344CB8AC3E}">
        <p14:creationId xmlns:p14="http://schemas.microsoft.com/office/powerpoint/2010/main" val="227639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BD2B0-EF66-1D7F-D9E6-A51FD239068D}"/>
              </a:ext>
            </a:extLst>
          </p:cNvPr>
          <p:cNvSpPr txBox="1"/>
          <p:nvPr/>
        </p:nvSpPr>
        <p:spPr>
          <a:xfrm>
            <a:off x="2001140" y="567728"/>
            <a:ext cx="796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Service Request Packet (SRP)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972F-68C7-35C2-4936-8E89D2549F71}"/>
              </a:ext>
            </a:extLst>
          </p:cNvPr>
          <p:cNvSpPr txBox="1"/>
          <p:nvPr/>
        </p:nvSpPr>
        <p:spPr>
          <a:xfrm>
            <a:off x="2025073" y="1255734"/>
            <a:ext cx="7576127" cy="604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Bids that are submitted as part of the SRP must: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Fully match the scope of work outlined in the submitted evaluation and only cover what is necessary and waiver appropriate.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Be itemized by materials/parts and labor.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Not include tax.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Bids should not be submitted with the completed SRP if they do not meet all requirements.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It is preferred that all bids are submitted at once as part of the completed SRP.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2B513-548B-D8CD-9A62-2D90375A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9" y="5881193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5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BD2B0-EF66-1D7F-D9E6-A51FD239068D}"/>
              </a:ext>
            </a:extLst>
          </p:cNvPr>
          <p:cNvSpPr txBox="1"/>
          <p:nvPr/>
        </p:nvSpPr>
        <p:spPr>
          <a:xfrm>
            <a:off x="2435685" y="501247"/>
            <a:ext cx="716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Service Request Packet (SRP)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972F-68C7-35C2-4936-8E89D2549F71}"/>
              </a:ext>
            </a:extLst>
          </p:cNvPr>
          <p:cNvSpPr txBox="1"/>
          <p:nvPr/>
        </p:nvSpPr>
        <p:spPr>
          <a:xfrm>
            <a:off x="2193636" y="1440693"/>
            <a:ext cx="757612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Bids should be uploaded to the FMS form as part of the completed SRP and should not be emailed to the FMS inbox.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FMS does not need to be notified as CM/C-YES obtain individual bids for a project.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CM/C-YES is responsible for reviewing the bids prior to submitting to FMS to confirm all elements required for a bid have been met.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FMS has developed a Bid Cheat Sheet to help CMs with their review of completed bids prior to submission.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13481-8B09-FFDD-B1C5-37CF10E7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0" y="5881193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8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D26-C63A-4382-5C8F-306DA11D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31556B-2D80-CDF2-BE9A-8479F4691971}"/>
              </a:ext>
            </a:extLst>
          </p:cNvPr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7F9A2A-B109-43B2-5BA6-616AF78C6A1A}"/>
              </a:ext>
            </a:extLst>
          </p:cNvPr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7E2451-BB0F-408A-8177-F6C729DDD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0B679-BD52-A550-8999-7F6F17EF5E92}"/>
              </a:ext>
            </a:extLst>
          </p:cNvPr>
          <p:cNvSpPr txBox="1"/>
          <p:nvPr/>
        </p:nvSpPr>
        <p:spPr>
          <a:xfrm>
            <a:off x="2193636" y="1348213"/>
            <a:ext cx="757612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Once a bid has been selected: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Contracting can take time.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Requesting updates daily or every few days ultimately slows down the process.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FMS needs to review multiple emails/respond to phone calls as opposed to outreaching to the vendor.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FMS maintains consistent outreach efforts to ensure contracting is secured as timely as possible. 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2889D-B993-793E-34CA-0FBF16AE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0" y="5881193"/>
            <a:ext cx="4495320" cy="657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4B031-252C-44C1-063A-68749CE47603}"/>
              </a:ext>
            </a:extLst>
          </p:cNvPr>
          <p:cNvSpPr txBox="1"/>
          <p:nvPr/>
        </p:nvSpPr>
        <p:spPr>
          <a:xfrm>
            <a:off x="2398941" y="567728"/>
            <a:ext cx="7165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Service Request Packet (SRP)</a:t>
            </a:r>
            <a:endParaRPr lang="en-US" b="1" dirty="0">
              <a:solidFill>
                <a:srgbClr val="456B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8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FBC36-6369-46C9-2B59-5290F367EC99}"/>
              </a:ext>
            </a:extLst>
          </p:cNvPr>
          <p:cNvSpPr txBox="1"/>
          <p:nvPr/>
        </p:nvSpPr>
        <p:spPr>
          <a:xfrm>
            <a:off x="2417518" y="539681"/>
            <a:ext cx="712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Questions?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8C5B1-8CC6-D7EA-2E44-8CF9DEEBECFF}"/>
              </a:ext>
            </a:extLst>
          </p:cNvPr>
          <p:cNvSpPr txBox="1"/>
          <p:nvPr/>
        </p:nvSpPr>
        <p:spPr>
          <a:xfrm>
            <a:off x="2362200" y="1450763"/>
            <a:ext cx="7576127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Projects: </a:t>
            </a:r>
            <a:r>
              <a:rPr lang="en-US" sz="2000" dirty="0">
                <a:hlinkClick r:id="rId2"/>
              </a:rPr>
              <a:t>fms@childrenshealthome.org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Policy/Workflow/Training: </a:t>
            </a:r>
            <a:r>
              <a:rPr lang="en-US" sz="2000" dirty="0">
                <a:hlinkClick r:id="rId3"/>
              </a:rPr>
              <a:t>supportfms@childrenshealthhome.org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8F9A7-A04C-50FF-5C10-716B88573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10" y="5881193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2F90A-2435-4E69-AD42-992D6721F243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Purpose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D93A4-4D2A-579D-F1AB-318B332354D7}"/>
              </a:ext>
            </a:extLst>
          </p:cNvPr>
          <p:cNvSpPr txBox="1"/>
          <p:nvPr/>
        </p:nvSpPr>
        <p:spPr>
          <a:xfrm>
            <a:off x="2362200" y="1348213"/>
            <a:ext cx="8042695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expectations and requirements for: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Bonding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Bidding and Service Request Packets (SRPs)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Care Manager (CM)/C-YES vs. FMS role for bids and bonding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C3A0B-D629-8BC7-77E5-E0FEDC257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0" y="5881193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0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97BE38-56BA-E539-39B0-D332F1EC176C}"/>
              </a:ext>
            </a:extLst>
          </p:cNvPr>
          <p:cNvSpPr txBox="1"/>
          <p:nvPr/>
        </p:nvSpPr>
        <p:spPr>
          <a:xfrm>
            <a:off x="2461189" y="2264637"/>
            <a:ext cx="679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456BB2"/>
                </a:solidFill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336383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BD2B0-EF66-1D7F-D9E6-A51FD239068D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Communications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972F-68C7-35C2-4936-8E89D2549F71}"/>
              </a:ext>
            </a:extLst>
          </p:cNvPr>
          <p:cNvSpPr txBox="1"/>
          <p:nvPr/>
        </p:nvSpPr>
        <p:spPr>
          <a:xfrm>
            <a:off x="1952336" y="1328922"/>
            <a:ext cx="757612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Communications to and with FMS should be professional/appropriate.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Requests for updates on projects in progress.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Evaluations and SRPs.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Contracting with vendors.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Communicating with evaluators regarding findings.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Soft cap override reviews.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Setting realistic expectations with families about timeframes for completion.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D09E4-BC36-6E53-D346-192FAC18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1" y="5900070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75FBE-9049-F979-073D-50C88DDF5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64AF8-459E-D7DF-E233-BA76410A943F}"/>
              </a:ext>
            </a:extLst>
          </p:cNvPr>
          <p:cNvSpPr txBox="1"/>
          <p:nvPr/>
        </p:nvSpPr>
        <p:spPr>
          <a:xfrm>
            <a:off x="2461189" y="2264637"/>
            <a:ext cx="679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456BB2"/>
                </a:solidFill>
              </a:rPr>
              <a:t>Bonding</a:t>
            </a:r>
          </a:p>
        </p:txBody>
      </p:sp>
    </p:spTree>
    <p:extLst>
      <p:ext uri="{BB962C8B-B14F-4D97-AF65-F5344CB8AC3E}">
        <p14:creationId xmlns:p14="http://schemas.microsoft.com/office/powerpoint/2010/main" val="263026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7A73-EC42-2F72-A033-5E20A1F63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C0FDDD-FA1B-E346-B72B-9B822BF3D017}"/>
              </a:ext>
            </a:extLst>
          </p:cNvPr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972B0D-392B-4A45-F651-1AD23D1DFD94}"/>
              </a:ext>
            </a:extLst>
          </p:cNvPr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20DE30-FB64-6C90-4611-F97B0F662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0AC02-1816-0016-521E-95958090BE89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EB60-FA9C-F048-AA04-120F4022C11E}"/>
              </a:ext>
            </a:extLst>
          </p:cNvPr>
          <p:cNvSpPr txBox="1"/>
          <p:nvPr/>
        </p:nvSpPr>
        <p:spPr>
          <a:xfrm>
            <a:off x="2025073" y="1273394"/>
            <a:ext cx="757612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What is bonding?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 bond is a contract that provides assurance that the vendor will fulfill the obligations of their bid and complete all required work for a given project. 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bond also protects the project owner (FMS) if the contractor doesn't fulfill their obligations.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FMS is allowed to remit up to 50% of the cost of a project prior to the work beginning.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If a contractor does not fulfill their obligation, Medicaid dollars are protected and can be recouped.</a:t>
            </a:r>
            <a:endParaRPr lang="en-US" sz="20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A0516-B6CA-F592-85CB-72A43309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1" y="5900070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0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C5695-6AEE-EB51-3BF0-F5EBD1BA4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9372BA-91D6-28C1-08BE-2A36977F0625}"/>
              </a:ext>
            </a:extLst>
          </p:cNvPr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902DAA-E8B7-0F47-F0F6-5188F6D664DC}"/>
              </a:ext>
            </a:extLst>
          </p:cNvPr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74F286-25FC-64A9-18EE-51EA07CD1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DD1DC-0CD9-3121-B6E5-524C440B2764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6707C-F5E8-964D-3250-8617A2EBC38A}"/>
              </a:ext>
            </a:extLst>
          </p:cNvPr>
          <p:cNvSpPr txBox="1"/>
          <p:nvPr/>
        </p:nvSpPr>
        <p:spPr>
          <a:xfrm>
            <a:off x="2025073" y="1255734"/>
            <a:ext cx="757612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What are Bid Bonds?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 bonds guarantee that a contractor will fulfill the terms of a bid if they win a contract.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 bonds also prequalify contractors to make sure they are capable and responsible.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 bonds are also a “good faith” gesture showing a vendor will be willing to obtain a performance bond if their bid is selected.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 bonds are required for all bids submitted in the SRP.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97F24-7659-DBA2-14FD-FC2CAF1E3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1" y="5900070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5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EA3A5-CB46-51C9-122C-4479D9A9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B7A12D-5B52-0017-7B33-048919C09AD3}"/>
              </a:ext>
            </a:extLst>
          </p:cNvPr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333C29-74A7-840A-DA9D-0C473B1AD66A}"/>
              </a:ext>
            </a:extLst>
          </p:cNvPr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2B27FA-8C96-F769-5CE9-61439F51D8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F4294-C685-5A51-736D-35D9BF25D912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CA273-81F1-BABD-915C-06D620F2E7EF}"/>
              </a:ext>
            </a:extLst>
          </p:cNvPr>
          <p:cNvSpPr txBox="1"/>
          <p:nvPr/>
        </p:nvSpPr>
        <p:spPr>
          <a:xfrm>
            <a:off x="2025073" y="1255734"/>
            <a:ext cx="7576127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What are Performance Bonds?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 Performance bond is a financial guarantee that a contractor will complete a scope of work according to their contract.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Protects the </a:t>
            </a:r>
            <a:r>
              <a:rPr lang="en-US" sz="2000" dirty="0" err="1">
                <a:latin typeface="Calibri" panose="020F0502020204030204" pitchFamily="34" charset="0"/>
              </a:rPr>
              <a:t>obligee</a:t>
            </a:r>
            <a:r>
              <a:rPr lang="en-US" sz="2000" dirty="0">
                <a:latin typeface="Calibri" panose="020F0502020204030204" pitchFamily="34" charset="0"/>
              </a:rPr>
              <a:t> (FMS) and allows </a:t>
            </a:r>
            <a:r>
              <a:rPr lang="en-US" sz="2000" dirty="0" err="1">
                <a:latin typeface="Calibri" panose="020F0502020204030204" pitchFamily="34" charset="0"/>
              </a:rPr>
              <a:t>obligee</a:t>
            </a:r>
            <a:r>
              <a:rPr lang="en-US" sz="2000" dirty="0">
                <a:latin typeface="Calibri" panose="020F0502020204030204" pitchFamily="34" charset="0"/>
              </a:rPr>
              <a:t> to recoup funds if the contractor does not fulfill their contract.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estimated cost of the performance bond can be factored into the bids provided by vendors.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Vendors should not purchase a performance bond until they have been notified that they have the winning bid.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73F0D-EB68-F829-66ED-A1B16FD4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1" y="5900070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62200" y="1348213"/>
            <a:ext cx="7239000" cy="0"/>
          </a:xfrm>
          <a:prstGeom prst="line">
            <a:avLst/>
          </a:prstGeom>
          <a:ln w="47625">
            <a:solidFill>
              <a:srgbClr val="BC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68108" y="2001912"/>
            <a:ext cx="8042695" cy="4708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034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0CEBF-A228-4FD0-8E5A-C5F10D243E0B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BD2B0-EF66-1D7F-D9E6-A51FD239068D}"/>
              </a:ext>
            </a:extLst>
          </p:cNvPr>
          <p:cNvSpPr txBox="1"/>
          <p:nvPr/>
        </p:nvSpPr>
        <p:spPr>
          <a:xfrm>
            <a:off x="3105325" y="486293"/>
            <a:ext cx="5981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56BB2"/>
                </a:solidFill>
              </a:rPr>
              <a:t>Bonding</a:t>
            </a:r>
            <a:endParaRPr lang="en-US" b="1" dirty="0">
              <a:solidFill>
                <a:srgbClr val="456B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C972F-68C7-35C2-4936-8E89D2549F71}"/>
              </a:ext>
            </a:extLst>
          </p:cNvPr>
          <p:cNvSpPr txBox="1"/>
          <p:nvPr/>
        </p:nvSpPr>
        <p:spPr>
          <a:xfrm>
            <a:off x="2025073" y="1375624"/>
            <a:ext cx="757612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Bonding has </a:t>
            </a:r>
            <a:r>
              <a:rPr lang="en-US" sz="2000" b="1" dirty="0"/>
              <a:t>always</a:t>
            </a:r>
            <a:r>
              <a:rPr lang="en-US" sz="2000" dirty="0"/>
              <a:t> been a requirement for modifications provided under the 1915c Children’s Waiver.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FMS enforces this requirement by requiring proof of bid bonds and performance bonds.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Bids bonds must be provided with all bids in the SRP.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selected vendor (winning bid) must provide proof of the performance bond before the sign the vendor agreement with FMS.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6BDA2-9426-443D-5ED7-615B96CA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8" y="5900070"/>
            <a:ext cx="4495320" cy="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60E889BA47844DB84566BADA351015" ma:contentTypeVersion="6" ma:contentTypeDescription="Create a new document." ma:contentTypeScope="" ma:versionID="b1ed32732a6658b285766e7718f2f900">
  <xsd:schema xmlns:xsd="http://www.w3.org/2001/XMLSchema" xmlns:xs="http://www.w3.org/2001/XMLSchema" xmlns:p="http://schemas.microsoft.com/office/2006/metadata/properties" xmlns:ns2="546259f1-8f5f-4a7a-9046-296ea603507b" xmlns:ns3="07e0b211-3a16-4f4a-97a0-147074815dec" targetNamespace="http://schemas.microsoft.com/office/2006/metadata/properties" ma:root="true" ma:fieldsID="8d00b7dd7c87bad0adde26c71a68b992" ns2:_="" ns3:_="">
    <xsd:import namespace="546259f1-8f5f-4a7a-9046-296ea603507b"/>
    <xsd:import namespace="07e0b211-3a16-4f4a-97a0-147074815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259f1-8f5f-4a7a-9046-296ea6035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0b211-3a16-4f4a-97a0-147074815d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35A308-377B-4831-A888-7DD78968C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259f1-8f5f-4a7a-9046-296ea603507b"/>
    <ds:schemaRef ds:uri="07e0b211-3a16-4f4a-97a0-147074815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34A6D-4CE7-4C99-BFD7-DF6E804BAB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359ED-0B84-4219-8D93-9AD6DA32C24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07e0b211-3a16-4f4a-97a0-147074815dec"/>
    <ds:schemaRef ds:uri="546259f1-8f5f-4a7a-9046-296ea603507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9941</TotalTime>
  <Words>1044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2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Courier New</vt:lpstr>
      <vt:lpstr>Euphemia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 Passing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Loeffler</dc:creator>
  <cp:lastModifiedBy>Josephine McElligott</cp:lastModifiedBy>
  <cp:revision>96</cp:revision>
  <cp:lastPrinted>2019-06-18T18:05:36Z</cp:lastPrinted>
  <dcterms:created xsi:type="dcterms:W3CDTF">2019-05-23T20:45:17Z</dcterms:created>
  <dcterms:modified xsi:type="dcterms:W3CDTF">2025-04-10T17:44:55Z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0x0101007A60E889BA47844DB84566BADA351015</vt:lpwstr>
  </property>
</Properties>
</file>